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  <Override PartName="/ppt/media/image2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4" name="Shape 14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12" name="Уровень текста 1…"/>
          <p:cNvSpPr txBox="1"/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— Иван Арсентьев"/>
          <p:cNvSpPr txBox="1"/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— Иван Арсентьев</a:t>
            </a:r>
          </a:p>
        </p:txBody>
      </p:sp>
      <p:sp>
        <p:nvSpPr>
          <p:cNvPr id="94" name="«Место ввода цитаты»."/>
          <p:cNvSpPr txBox="1"/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«Место ввода цитаты».</a:t>
            </a:r>
          </a:p>
        </p:txBody>
      </p:sp>
      <p:sp>
        <p:nvSpPr>
          <p:cNvPr id="9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Изображение"/>
          <p:cNvSpPr/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Текст заголовка"/>
          <p:cNvSpPr txBox="1"/>
          <p:nvPr>
            <p:ph type="title"/>
          </p:nvPr>
        </p:nvSpPr>
        <p:spPr>
          <a:xfrm>
            <a:off x="8053089" y="4296295"/>
            <a:ext cx="8277822" cy="2611935"/>
          </a:xfrm>
          <a:prstGeom prst="rect">
            <a:avLst/>
          </a:prstGeom>
        </p:spPr>
        <p:txBody>
          <a:bodyPr lIns="40183" tIns="40183" rIns="40183" bIns="40183" anchor="b"/>
          <a:lstStyle>
            <a:lvl1pPr>
              <a:defRPr sz="10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18" name="Уровень текста 1…"/>
          <p:cNvSpPr txBox="1"/>
          <p:nvPr>
            <p:ph type="body" sz="quarter" idx="1"/>
          </p:nvPr>
        </p:nvSpPr>
        <p:spPr>
          <a:xfrm>
            <a:off x="8053089" y="6978550"/>
            <a:ext cx="8277822" cy="894086"/>
          </a:xfrm>
          <a:prstGeom prst="rect">
            <a:avLst/>
          </a:prstGeom>
        </p:spPr>
        <p:txBody>
          <a:bodyPr lIns="40183" tIns="40183" rIns="40183" bIns="40183" anchor="t"/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19" name="Номер слайда"/>
          <p:cNvSpPr txBox="1"/>
          <p:nvPr>
            <p:ph type="sldNum" sz="quarter" idx="2"/>
          </p:nvPr>
        </p:nvSpPr>
        <p:spPr>
          <a:xfrm>
            <a:off x="12013341" y="10318812"/>
            <a:ext cx="347272" cy="359768"/>
          </a:xfrm>
          <a:prstGeom prst="rect">
            <a:avLst/>
          </a:prstGeom>
        </p:spPr>
        <p:txBody>
          <a:bodyPr lIns="40183" tIns="40183" rIns="40183" bIns="40183"/>
          <a:lstStyle>
            <a:lvl1pPr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Изображение"/>
          <p:cNvSpPr/>
          <p:nvPr>
            <p:ph type="pic" idx="13"/>
          </p:nvPr>
        </p:nvSpPr>
        <p:spPr>
          <a:xfrm>
            <a:off x="5333999" y="1714499"/>
            <a:ext cx="13716001" cy="102870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7" name="Номер слайда"/>
          <p:cNvSpPr txBox="1"/>
          <p:nvPr>
            <p:ph type="sldNum" sz="quarter" idx="2"/>
          </p:nvPr>
        </p:nvSpPr>
        <p:spPr>
          <a:xfrm>
            <a:off x="12001398" y="11519296"/>
            <a:ext cx="374060" cy="379927"/>
          </a:xfrm>
          <a:prstGeom prst="rect">
            <a:avLst/>
          </a:prstGeom>
        </p:spPr>
        <p:txBody>
          <a:bodyPr lIns="53578" tIns="53578" rIns="53578" bIns="53578"/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Изображение"/>
          <p:cNvSpPr/>
          <p:nvPr>
            <p:ph type="pic" sz="quarter" idx="13"/>
          </p:nvPr>
        </p:nvSpPr>
        <p:spPr>
          <a:xfrm>
            <a:off x="7028408" y="2384226"/>
            <a:ext cx="10313791" cy="624185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35" name="Текст заголовка"/>
          <p:cNvSpPr txBox="1"/>
          <p:nvPr>
            <p:ph type="title"/>
          </p:nvPr>
        </p:nvSpPr>
        <p:spPr>
          <a:xfrm>
            <a:off x="6673453" y="8800207"/>
            <a:ext cx="11037095" cy="1500188"/>
          </a:xfrm>
          <a:prstGeom prst="rect">
            <a:avLst/>
          </a:prstGeom>
        </p:spPr>
        <p:txBody>
          <a:bodyPr lIns="53578" tIns="53578" rIns="53578" bIns="53578" anchor="b"/>
          <a:lstStyle>
            <a:lvl1pPr>
              <a:defRPr sz="10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36" name="Уровень текста 1…"/>
          <p:cNvSpPr txBox="1"/>
          <p:nvPr>
            <p:ph type="body" sz="quarter" idx="1"/>
          </p:nvPr>
        </p:nvSpPr>
        <p:spPr>
          <a:xfrm>
            <a:off x="6673453" y="10353972"/>
            <a:ext cx="11037095" cy="1192115"/>
          </a:xfrm>
          <a:prstGeom prst="rect">
            <a:avLst/>
          </a:prstGeom>
        </p:spPr>
        <p:txBody>
          <a:bodyPr lIns="53578" tIns="53578" rIns="53578" bIns="53578" anchor="t"/>
          <a:lstStyle>
            <a:lvl1pPr marL="0" indent="0" algn="ctr">
              <a:spcBef>
                <a:spcPts val="0"/>
              </a:spcBef>
              <a:buSzTx/>
              <a:buNone/>
              <a:defRPr sz="42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2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2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2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2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7" name="Номер слайда"/>
          <p:cNvSpPr txBox="1"/>
          <p:nvPr>
            <p:ph type="sldNum" sz="quarter" idx="2"/>
          </p:nvPr>
        </p:nvSpPr>
        <p:spPr>
          <a:xfrm>
            <a:off x="11970028" y="11465718"/>
            <a:ext cx="430550" cy="437357"/>
          </a:xfrm>
          <a:prstGeom prst="rect">
            <a:avLst/>
          </a:prstGeom>
        </p:spPr>
        <p:txBody>
          <a:bodyPr lIns="53578" tIns="53578" rIns="53578" bIns="53578"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Изображение"/>
          <p:cNvSpPr/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Текст заголовка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22" name="Уровень текста 1…"/>
          <p:cNvSpPr txBox="1"/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по центр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заголовка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3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Изображение"/>
          <p:cNvSpPr/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Текст заголовка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40" name="Уровень текста 1…"/>
          <p:cNvSpPr txBox="1"/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4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57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Изображение"/>
          <p:cNvSpPr/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67" name="Уровень текста 1…"/>
          <p:cNvSpPr txBox="1"/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8" name="Номер слайда"/>
          <p:cNvSpPr txBox="1"/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Уровень текста 1…"/>
          <p:cNvSpPr txBox="1"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3 шт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Изображение"/>
          <p:cNvSpPr/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Изображение"/>
          <p:cNvSpPr/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Изображение"/>
          <p:cNvSpPr/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3" name="Уровень текста 1…"/>
          <p:cNvSpPr txBox="1"/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openxmlformats.org/officeDocument/2006/relationships/hyperlink" Target="http://github.com/sobolevn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g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jpe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.jpe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3.jpe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4.jpe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5.jpe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6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7.jpe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8.jpe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9.jpe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0.jpe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1.jpe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2.jpe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3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4.jpe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5.jpe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png"/><Relationship Id="rId3" Type="http://schemas.openxmlformats.org/officeDocument/2006/relationships/hyperlink" Target="http://github.com/sobolevn" TargetMode="External"/><Relationship Id="rId4" Type="http://schemas.openxmlformats.org/officeDocument/2006/relationships/hyperlink" Target="http://sobolevn.me" TargetMode="Externa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5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6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6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7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youtube.com/watch?v=BZI_GdaFHW4" TargetMode="External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WeMakeServices_Horizontal.png" descr="WeMakeServices_Horizonta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17909" y="3870034"/>
            <a:ext cx="7748182" cy="3464458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Никита Соболев"/>
          <p:cNvSpPr txBox="1"/>
          <p:nvPr>
            <p:ph type="title"/>
          </p:nvPr>
        </p:nvSpPr>
        <p:spPr>
          <a:xfrm>
            <a:off x="6673453" y="8422420"/>
            <a:ext cx="11037095" cy="1500189"/>
          </a:xfrm>
          <a:prstGeom prst="rect">
            <a:avLst/>
          </a:prstGeom>
        </p:spPr>
        <p:txBody>
          <a:bodyPr lIns="53578" tIns="53578" rIns="53578" bIns="53578"/>
          <a:lstStyle>
            <a:lvl1pPr defTabSz="788669">
              <a:defRPr sz="10368">
                <a:latin typeface="Consolas for Powerline"/>
                <a:ea typeface="Consolas for Powerline"/>
                <a:cs typeface="Consolas for Powerline"/>
                <a:sym typeface="Consolas for Powerline"/>
              </a:defRPr>
            </a:lvl1pPr>
          </a:lstStyle>
          <a:p>
            <a:pPr/>
            <a:r>
              <a:t>Никита Соболев</a:t>
            </a:r>
          </a:p>
        </p:txBody>
      </p:sp>
      <p:sp>
        <p:nvSpPr>
          <p:cNvPr id="148" name="github.com/sobolevn"/>
          <p:cNvSpPr txBox="1"/>
          <p:nvPr>
            <p:ph type="body" sz="quarter" idx="1"/>
          </p:nvPr>
        </p:nvSpPr>
        <p:spPr>
          <a:xfrm>
            <a:off x="6673453" y="9976186"/>
            <a:ext cx="11037095" cy="1192114"/>
          </a:xfrm>
          <a:prstGeom prst="rect">
            <a:avLst/>
          </a:prstGeom>
        </p:spPr>
        <p:txBody>
          <a:bodyPr lIns="53578" tIns="53578" rIns="53578" bIns="53578"/>
          <a:lstStyle>
            <a:lvl1pPr>
              <a:defRPr sz="6000" u="sng">
                <a:latin typeface="Consolas for Powerline"/>
                <a:ea typeface="Consolas for Powerline"/>
                <a:cs typeface="Consolas for Powerline"/>
                <a:sym typeface="Consolas for Powerline"/>
                <a:hlinkClick r:id="rId3" invalidUrl="" action="" tgtFrame="" tooltip="" history="1" highlightClick="0" endSnd="0"/>
              </a:defRPr>
            </a:lvl1pPr>
          </a:lstStyle>
          <a:p>
            <a:pPr>
              <a:defRPr sz="7800" u="none"/>
            </a:pPr>
            <a:r>
              <a:rPr sz="6000" u="sng">
                <a:hlinkClick r:id="rId3" invalidUrl="" action="" tgtFrame="" tooltip="" history="1" highlightClick="0" endSnd="0"/>
              </a:rPr>
              <a:t>github.com/sobolevn</a:t>
            </a:r>
          </a:p>
        </p:txBody>
      </p:sp>
      <p:sp>
        <p:nvSpPr>
          <p:cNvPr id="149" name="Номер слайда"/>
          <p:cNvSpPr txBox="1"/>
          <p:nvPr>
            <p:ph type="sldNum" sz="quarter" idx="4294967295"/>
          </p:nvPr>
        </p:nvSpPr>
        <p:spPr>
          <a:xfrm>
            <a:off x="12076892" y="10318812"/>
            <a:ext cx="220170" cy="3597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183" tIns="40183" rIns="40183" bIns="40183"/>
          <a:lstStyle>
            <a:lvl1pPr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maxresdefault.jpg" descr="maxresdefault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2051" t="0" r="12051" b="0"/>
          <a:stretch>
            <a:fillRect/>
          </a:stretch>
        </p:blipFill>
        <p:spPr>
          <a:xfrm>
            <a:off x="-103188" y="-691363"/>
            <a:ext cx="24590460" cy="1822472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InfiniteUnlawfulKinglet-size_restricted.gif" descr="InfiniteUnlawfulKinglet-size_restricted.gif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-103230" y="-51919"/>
            <a:ext cx="24590460" cy="1381983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c4jt321.png" descr="c4jt321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16702" y="1035507"/>
            <a:ext cx="23950680" cy="1164498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Нет времени править баги, нужно релизить"/>
          <p:cNvSpPr txBox="1"/>
          <p:nvPr>
            <p:ph type="title"/>
          </p:nvPr>
        </p:nvSpPr>
        <p:spPr>
          <a:xfrm>
            <a:off x="1361990" y="4536281"/>
            <a:ext cx="21660020" cy="4643438"/>
          </a:xfrm>
          <a:prstGeom prst="rect">
            <a:avLst/>
          </a:prstGeom>
        </p:spPr>
        <p:txBody>
          <a:bodyPr/>
          <a:lstStyle>
            <a:lvl1pPr>
              <a:defRPr>
                <a:latin typeface="Consolas for Powerline"/>
                <a:ea typeface="Consolas for Powerline"/>
                <a:cs typeface="Consolas for Powerline"/>
                <a:sym typeface="Consolas for Powerline"/>
              </a:defRPr>
            </a:lvl1pPr>
          </a:lstStyle>
          <a:p>
            <a:pPr/>
            <a:r>
              <a:t>Нет времени править баги, нужно релизить</a:t>
            </a:r>
          </a:p>
        </p:txBody>
      </p:sp>
      <p:sp>
        <p:nvSpPr>
          <p:cNvPr id="180" name="Номер слайда"/>
          <p:cNvSpPr txBox="1"/>
          <p:nvPr>
            <p:ph type="sldNum" sz="quarter" idx="4294967295"/>
          </p:nvPr>
        </p:nvSpPr>
        <p:spPr>
          <a:xfrm>
            <a:off x="11897614" y="13073062"/>
            <a:ext cx="579248" cy="5890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0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Программисты не хотят писать документацию"/>
          <p:cNvSpPr txBox="1"/>
          <p:nvPr>
            <p:ph type="title"/>
          </p:nvPr>
        </p:nvSpPr>
        <p:spPr>
          <a:xfrm>
            <a:off x="1361990" y="4536281"/>
            <a:ext cx="21660020" cy="4643438"/>
          </a:xfrm>
          <a:prstGeom prst="rect">
            <a:avLst/>
          </a:prstGeom>
        </p:spPr>
        <p:txBody>
          <a:bodyPr/>
          <a:lstStyle>
            <a:lvl1pPr>
              <a:defRPr>
                <a:latin typeface="Consolas for Powerline"/>
                <a:ea typeface="Consolas for Powerline"/>
                <a:cs typeface="Consolas for Powerline"/>
                <a:sym typeface="Consolas for Powerline"/>
              </a:defRPr>
            </a:lvl1pPr>
          </a:lstStyle>
          <a:p>
            <a:pPr/>
            <a:r>
              <a:t>Программисты не хотят писать документацию</a:t>
            </a:r>
          </a:p>
        </p:txBody>
      </p:sp>
      <p:sp>
        <p:nvSpPr>
          <p:cNvPr id="183" name="Номер слайда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Никто не несет ответственности"/>
          <p:cNvSpPr txBox="1"/>
          <p:nvPr>
            <p:ph type="title"/>
          </p:nvPr>
        </p:nvSpPr>
        <p:spPr>
          <a:xfrm>
            <a:off x="1361990" y="4536281"/>
            <a:ext cx="21660020" cy="4643438"/>
          </a:xfrm>
          <a:prstGeom prst="rect">
            <a:avLst/>
          </a:prstGeom>
        </p:spPr>
        <p:txBody>
          <a:bodyPr/>
          <a:lstStyle>
            <a:lvl1pPr>
              <a:defRPr>
                <a:latin typeface="Consolas for Powerline"/>
                <a:ea typeface="Consolas for Powerline"/>
                <a:cs typeface="Consolas for Powerline"/>
                <a:sym typeface="Consolas for Powerline"/>
              </a:defRPr>
            </a:lvl1pPr>
          </a:lstStyle>
          <a:p>
            <a:pPr/>
            <a:r>
              <a:t>Никто не несет ответственности</a:t>
            </a:r>
          </a:p>
        </p:txBody>
      </p:sp>
      <p:sp>
        <p:nvSpPr>
          <p:cNvPr id="186" name="Номер слайда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Всем пофиг на качество"/>
          <p:cNvSpPr txBox="1"/>
          <p:nvPr>
            <p:ph type="title"/>
          </p:nvPr>
        </p:nvSpPr>
        <p:spPr>
          <a:xfrm>
            <a:off x="1361990" y="4536281"/>
            <a:ext cx="21660020" cy="4643438"/>
          </a:xfrm>
          <a:prstGeom prst="rect">
            <a:avLst/>
          </a:prstGeom>
        </p:spPr>
        <p:txBody>
          <a:bodyPr/>
          <a:lstStyle>
            <a:lvl1pPr>
              <a:defRPr>
                <a:latin typeface="Consolas for Powerline"/>
                <a:ea typeface="Consolas for Powerline"/>
                <a:cs typeface="Consolas for Powerline"/>
                <a:sym typeface="Consolas for Powerline"/>
              </a:defRPr>
            </a:lvl1pPr>
          </a:lstStyle>
          <a:p>
            <a:pPr/>
            <a:r>
              <a:t>Всем пофиг на качество</a:t>
            </a:r>
          </a:p>
        </p:txBody>
      </p:sp>
      <p:sp>
        <p:nvSpPr>
          <p:cNvPr id="189" name="Номер слайда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Всем пофиг на продукт"/>
          <p:cNvSpPr txBox="1"/>
          <p:nvPr>
            <p:ph type="title"/>
          </p:nvPr>
        </p:nvSpPr>
        <p:spPr>
          <a:xfrm>
            <a:off x="1361990" y="4536281"/>
            <a:ext cx="21660020" cy="4643438"/>
          </a:xfrm>
          <a:prstGeom prst="rect">
            <a:avLst/>
          </a:prstGeom>
        </p:spPr>
        <p:txBody>
          <a:bodyPr/>
          <a:lstStyle>
            <a:lvl1pPr>
              <a:defRPr>
                <a:latin typeface="Consolas for Powerline"/>
                <a:ea typeface="Consolas for Powerline"/>
                <a:cs typeface="Consolas for Powerline"/>
                <a:sym typeface="Consolas for Powerline"/>
              </a:defRPr>
            </a:lvl1pPr>
          </a:lstStyle>
          <a:p>
            <a:pPr/>
            <a:r>
              <a:t>Всем пофиг на продукт</a:t>
            </a:r>
          </a:p>
        </p:txBody>
      </p:sp>
      <p:sp>
        <p:nvSpPr>
          <p:cNvPr id="192" name="Номер слайда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&quot;А зачем мне знать про Ч?&quot;"/>
          <p:cNvSpPr txBox="1"/>
          <p:nvPr>
            <p:ph type="title"/>
          </p:nvPr>
        </p:nvSpPr>
        <p:spPr>
          <a:xfrm>
            <a:off x="1361990" y="4536281"/>
            <a:ext cx="21660020" cy="4643438"/>
          </a:xfrm>
          <a:prstGeom prst="rect">
            <a:avLst/>
          </a:prstGeom>
        </p:spPr>
        <p:txBody>
          <a:bodyPr/>
          <a:lstStyle>
            <a:lvl1pPr>
              <a:defRPr>
                <a:latin typeface="Consolas for Powerline"/>
                <a:ea typeface="Consolas for Powerline"/>
                <a:cs typeface="Consolas for Powerline"/>
                <a:sym typeface="Consolas for Powerline"/>
              </a:defRPr>
            </a:lvl1pPr>
          </a:lstStyle>
          <a:p>
            <a:pPr/>
            <a:r>
              <a:t>"А зачем мне знать про Ч?"</a:t>
            </a:r>
          </a:p>
        </p:txBody>
      </p:sp>
      <p:sp>
        <p:nvSpPr>
          <p:cNvPr id="195" name="Номер слайда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921557689_0_375_4161_2716_600x0_80_0_0_8d08cd488076aee064edf13ec863f1b0.jpg" descr="921557689_0_375_4161_2716_600x0_80_0_0_8d08cd488076aee064edf13ec863f1b0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1994" t="0" r="11994" b="0"/>
          <a:stretch>
            <a:fillRect/>
          </a:stretch>
        </p:blipFill>
        <p:spPr>
          <a:xfrm>
            <a:off x="-103188" y="-2254449"/>
            <a:ext cx="24590460" cy="1822472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Как учить программистов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747593">
              <a:defRPr sz="10192">
                <a:latin typeface="Consolas for Powerline"/>
                <a:ea typeface="Consolas for Powerline"/>
                <a:cs typeface="Consolas for Powerline"/>
                <a:sym typeface="Consolas for Powerline"/>
              </a:defRPr>
            </a:pPr>
            <a:r>
              <a:t>Как учить программистов </a:t>
            </a:r>
          </a:p>
          <a:p>
            <a:pPr defTabSz="747593">
              <a:defRPr sz="10192">
                <a:latin typeface="Consolas for Powerline"/>
                <a:ea typeface="Consolas for Powerline"/>
                <a:cs typeface="Consolas for Powerline"/>
                <a:sym typeface="Consolas for Powerline"/>
              </a:defRPr>
            </a:pPr>
            <a:r>
              <a:t>в 21 веке</a:t>
            </a:r>
          </a:p>
        </p:txBody>
      </p:sp>
      <p:sp>
        <p:nvSpPr>
          <p:cNvPr id="152" name="Номер слайда"/>
          <p:cNvSpPr txBox="1"/>
          <p:nvPr>
            <p:ph type="sldNum" sz="quarter" idx="4294967295"/>
          </p:nvPr>
        </p:nvSpPr>
        <p:spPr>
          <a:xfrm>
            <a:off x="12031776" y="13073062"/>
            <a:ext cx="310923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dba7o.jpg" descr="dba7o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3765" t="0" r="13765" b="0"/>
          <a:stretch>
            <a:fillRect/>
          </a:stretch>
        </p:blipFill>
        <p:spPr>
          <a:xfrm>
            <a:off x="-103188" y="-1354595"/>
            <a:ext cx="24590460" cy="1822472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money-money-everywhere.jpg" descr="money-money-everywhere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3231" t="0" r="13231" b="0"/>
          <a:stretch>
            <a:fillRect/>
          </a:stretch>
        </p:blipFill>
        <p:spPr>
          <a:xfrm>
            <a:off x="-103188" y="-170578"/>
            <a:ext cx="24590460" cy="1822472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conflict-management-best-practices.jpg" descr="conflict-management-best-practices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8296" r="0" b="0"/>
          <a:stretch>
            <a:fillRect/>
          </a:stretch>
        </p:blipFill>
        <p:spPr>
          <a:xfrm>
            <a:off x="-103188" y="-170578"/>
            <a:ext cx="24590460" cy="1410129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maxresdefault (1).jpg" descr="maxresdefault (1)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2051" t="0" r="12051" b="0"/>
          <a:stretch>
            <a:fillRect/>
          </a:stretch>
        </p:blipFill>
        <p:spPr>
          <a:xfrm>
            <a:off x="-103188" y="-170395"/>
            <a:ext cx="24590460" cy="1822472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seraya_zarplata.jpg" descr="seraya_zarplata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879923" y="1075585"/>
            <a:ext cx="18624167" cy="1156484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atkritka_1344421094_202.jpg" descr="atkritka_1344421094_202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11767" y="52607"/>
            <a:ext cx="24407547" cy="1361079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Номер слайда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2" name="Разработчики"/>
          <p:cNvSpPr txBox="1"/>
          <p:nvPr/>
        </p:nvSpPr>
        <p:spPr>
          <a:xfrm>
            <a:off x="2785087" y="9027317"/>
            <a:ext cx="6532524" cy="127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449262">
              <a:defRPr b="0" sz="80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Разработчики</a:t>
            </a:r>
          </a:p>
        </p:txBody>
      </p:sp>
      <p:pic>
        <p:nvPicPr>
          <p:cNvPr id="213" name="25232.png" descr="252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89557" y="4111143"/>
            <a:ext cx="5715001" cy="3000376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Руководители"/>
          <p:cNvSpPr txBox="1"/>
          <p:nvPr/>
        </p:nvSpPr>
        <p:spPr>
          <a:xfrm>
            <a:off x="15320272" y="9027317"/>
            <a:ext cx="6653571" cy="127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449262">
              <a:defRPr b="0" sz="80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Руководители</a:t>
            </a:r>
          </a:p>
        </p:txBody>
      </p:sp>
      <p:pic>
        <p:nvPicPr>
          <p:cNvPr id="215" name="25232.png" descr="252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93848" y="4111143"/>
            <a:ext cx="5715001" cy="30003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Номер слайда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8" name="Разработчики"/>
          <p:cNvSpPr txBox="1"/>
          <p:nvPr/>
        </p:nvSpPr>
        <p:spPr>
          <a:xfrm>
            <a:off x="2785087" y="9027317"/>
            <a:ext cx="6532524" cy="127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449262">
              <a:defRPr b="0" sz="80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Разработчики</a:t>
            </a:r>
          </a:p>
        </p:txBody>
      </p:sp>
      <p:sp>
        <p:nvSpPr>
          <p:cNvPr id="219" name="Руководители"/>
          <p:cNvSpPr txBox="1"/>
          <p:nvPr/>
        </p:nvSpPr>
        <p:spPr>
          <a:xfrm>
            <a:off x="15320272" y="9027317"/>
            <a:ext cx="6653571" cy="127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449262">
              <a:defRPr b="0" sz="80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Руководители</a:t>
            </a:r>
          </a:p>
        </p:txBody>
      </p:sp>
      <p:pic>
        <p:nvPicPr>
          <p:cNvPr id="220" name="25232.png" descr="252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93848" y="4111143"/>
            <a:ext cx="5715001" cy="3000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plus-math.png" descr="plus-math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073359" y="2751228"/>
            <a:ext cx="5720206" cy="57202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00">
        <p:dissolve/>
      </p:transition>
    </mc:Choice>
    <mc:Fallback>
      <p:transition spd="fast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Номер слайда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4" name="Разработчики"/>
          <p:cNvSpPr txBox="1"/>
          <p:nvPr/>
        </p:nvSpPr>
        <p:spPr>
          <a:xfrm>
            <a:off x="2785087" y="9027317"/>
            <a:ext cx="6532524" cy="127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449262">
              <a:defRPr b="0" sz="80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Разработчики</a:t>
            </a:r>
          </a:p>
        </p:txBody>
      </p:sp>
      <p:pic>
        <p:nvPicPr>
          <p:cNvPr id="225" name="25232.png" descr="252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89557" y="4111143"/>
            <a:ext cx="5715001" cy="3000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plus-math.png" descr="plus-math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91246" y="2751228"/>
            <a:ext cx="5720206" cy="5720205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Руководители"/>
          <p:cNvSpPr txBox="1"/>
          <p:nvPr/>
        </p:nvSpPr>
        <p:spPr>
          <a:xfrm>
            <a:off x="15320272" y="9027317"/>
            <a:ext cx="6653571" cy="127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449262">
              <a:defRPr b="0" sz="80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Руководители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00">
        <p:dissolve/>
      </p:transition>
    </mc:Choice>
    <mc:Fallback>
      <p:transition spd="fast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Номер слайда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0" name="Разработчики"/>
          <p:cNvSpPr txBox="1"/>
          <p:nvPr/>
        </p:nvSpPr>
        <p:spPr>
          <a:xfrm>
            <a:off x="2785087" y="9027317"/>
            <a:ext cx="6532524" cy="127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449262">
              <a:defRPr b="0" sz="80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Разработчики</a:t>
            </a:r>
          </a:p>
        </p:txBody>
      </p:sp>
      <p:pic>
        <p:nvPicPr>
          <p:cNvPr id="231" name="plus-math.png" descr="plus-mat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91246" y="2751228"/>
            <a:ext cx="5720206" cy="5720205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Руководители"/>
          <p:cNvSpPr txBox="1"/>
          <p:nvPr/>
        </p:nvSpPr>
        <p:spPr>
          <a:xfrm>
            <a:off x="15320272" y="9027317"/>
            <a:ext cx="6653571" cy="127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449262">
              <a:defRPr b="0" sz="80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Руководители</a:t>
            </a:r>
          </a:p>
        </p:txBody>
      </p:sp>
      <p:pic>
        <p:nvPicPr>
          <p:cNvPr id="233" name="plus-math.png" descr="plus-mat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86955" y="2751228"/>
            <a:ext cx="5720206" cy="57202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00">
        <p:dissolve/>
      </p:transition>
    </mc:Choice>
    <mc:Fallback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Я программист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onsolas for Powerline"/>
                <a:ea typeface="Consolas for Powerline"/>
                <a:cs typeface="Consolas for Powerline"/>
                <a:sym typeface="Consolas for Powerline"/>
              </a:defRPr>
            </a:lvl1pPr>
          </a:lstStyle>
          <a:p>
            <a:pPr/>
            <a:r>
              <a:t>Я программист</a:t>
            </a:r>
          </a:p>
        </p:txBody>
      </p:sp>
      <p:sp>
        <p:nvSpPr>
          <p:cNvPr id="155" name="Номер слайда"/>
          <p:cNvSpPr txBox="1"/>
          <p:nvPr>
            <p:ph type="sldNum" sz="quarter" idx="4294967295"/>
          </p:nvPr>
        </p:nvSpPr>
        <p:spPr>
          <a:xfrm>
            <a:off x="12031776" y="13073062"/>
            <a:ext cx="310923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RESULT-TIME.jpg" descr="RESULT-TIME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83543" y="-178560"/>
            <a:ext cx="24551112" cy="1635805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17c70cd19035507aa7b70604a3ffcbbc.jpg" descr="17c70cd19035507aa7b70604a3ffcbbc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714" t="0" r="5121" b="0"/>
          <a:stretch>
            <a:fillRect/>
          </a:stretch>
        </p:blipFill>
        <p:spPr>
          <a:xfrm>
            <a:off x="-83543" y="-172254"/>
            <a:ext cx="24551112" cy="1403510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15 минут…"/>
          <p:cNvSpPr txBox="1"/>
          <p:nvPr>
            <p:ph type="body" sz="quarter" idx="1"/>
          </p:nvPr>
        </p:nvSpPr>
        <p:spPr>
          <a:xfrm>
            <a:off x="9312504" y="2437804"/>
            <a:ext cx="5758992" cy="8840392"/>
          </a:xfrm>
          <a:prstGeom prst="rect">
            <a:avLst/>
          </a:prstGeom>
        </p:spPr>
        <p:txBody>
          <a:bodyPr/>
          <a:lstStyle/>
          <a:p>
            <a:pPr marL="762000" indent="-762000">
              <a:defRPr sz="6000">
                <a:latin typeface="Consolas for Powerline"/>
                <a:ea typeface="Consolas for Powerline"/>
                <a:cs typeface="Consolas for Powerline"/>
                <a:sym typeface="Consolas for Powerline"/>
              </a:defRPr>
            </a:pPr>
            <a:r>
              <a:t>15 минут</a:t>
            </a:r>
          </a:p>
          <a:p>
            <a:pPr marL="762000" indent="-762000">
              <a:defRPr sz="6000">
                <a:latin typeface="Consolas for Powerline"/>
                <a:ea typeface="Consolas for Powerline"/>
                <a:cs typeface="Consolas for Powerline"/>
                <a:sym typeface="Consolas for Powerline"/>
              </a:defRPr>
            </a:pPr>
            <a:r>
              <a:t>30 минут</a:t>
            </a:r>
          </a:p>
          <a:p>
            <a:pPr marL="762000" indent="-762000">
              <a:defRPr sz="6000">
                <a:latin typeface="Consolas for Powerline"/>
                <a:ea typeface="Consolas for Powerline"/>
                <a:cs typeface="Consolas for Powerline"/>
                <a:sym typeface="Consolas for Powerline"/>
              </a:defRPr>
            </a:pPr>
            <a:r>
              <a:t>1 час</a:t>
            </a:r>
          </a:p>
          <a:p>
            <a:pPr marL="762000" indent="-762000">
              <a:defRPr sz="6000">
                <a:latin typeface="Consolas for Powerline"/>
                <a:ea typeface="Consolas for Powerline"/>
                <a:cs typeface="Consolas for Powerline"/>
                <a:sym typeface="Consolas for Powerline"/>
              </a:defRPr>
            </a:pPr>
            <a:r>
              <a:t>2 часа</a:t>
            </a:r>
          </a:p>
          <a:p>
            <a:pPr marL="762000" indent="-762000">
              <a:defRPr sz="6000">
                <a:latin typeface="Consolas for Powerline"/>
                <a:ea typeface="Consolas for Powerline"/>
                <a:cs typeface="Consolas for Powerline"/>
                <a:sym typeface="Consolas for Powerline"/>
              </a:defRPr>
            </a:pPr>
            <a:r>
              <a:t>4 часа</a:t>
            </a:r>
          </a:p>
        </p:txBody>
      </p:sp>
      <p:sp>
        <p:nvSpPr>
          <p:cNvPr id="240" name="Номер слайда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39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4b8533987191fdc9ec9559cd299c5cb7.jpg" descr="4b8533987191fdc9ec9559cd299c5cb7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2973" r="0" b="2973"/>
          <a:stretch>
            <a:fillRect/>
          </a:stretch>
        </p:blipFill>
        <p:spPr>
          <a:xfrm>
            <a:off x="-83543" y="-1867785"/>
            <a:ext cx="24551112" cy="1819556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wtf.png" descr="wtf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2930" r="0" b="2930"/>
          <a:stretch>
            <a:fillRect/>
          </a:stretch>
        </p:blipFill>
        <p:spPr>
          <a:xfrm>
            <a:off x="2745779" y="94024"/>
            <a:ext cx="18892271" cy="1400162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Что проверяем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onsolas for Powerline"/>
                <a:ea typeface="Consolas for Powerline"/>
                <a:cs typeface="Consolas for Powerline"/>
                <a:sym typeface="Consolas for Powerline"/>
              </a:defRPr>
            </a:lvl1pPr>
          </a:lstStyle>
          <a:p>
            <a:pPr/>
            <a:r>
              <a:t>Что проверяем?</a:t>
            </a:r>
          </a:p>
        </p:txBody>
      </p:sp>
      <p:sp>
        <p:nvSpPr>
          <p:cNvPr id="247" name="Все возможные виды авто-тестов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119187" indent="-1119187" defTabSz="772239">
              <a:spcBef>
                <a:spcPts val="5500"/>
              </a:spcBef>
              <a:buSzPct val="100000"/>
              <a:buAutoNum type="arabicPeriod" startAt="1"/>
              <a:defRPr sz="5640">
                <a:latin typeface="Consolas for Powerline"/>
                <a:ea typeface="Consolas for Powerline"/>
                <a:cs typeface="Consolas for Powerline"/>
                <a:sym typeface="Consolas for Powerline"/>
              </a:defRPr>
            </a:pPr>
            <a:r>
              <a:t>Все возможные виды авто-тестов</a:t>
            </a:r>
          </a:p>
          <a:p>
            <a:pPr marL="1119187" indent="-1119187" defTabSz="772239">
              <a:spcBef>
                <a:spcPts val="5500"/>
              </a:spcBef>
              <a:buSzPct val="100000"/>
              <a:buAutoNum type="arabicPeriod" startAt="1"/>
              <a:defRPr sz="5640">
                <a:latin typeface="Consolas for Powerline"/>
                <a:ea typeface="Consolas for Powerline"/>
                <a:cs typeface="Consolas for Powerline"/>
                <a:sym typeface="Consolas for Powerline"/>
              </a:defRPr>
            </a:pPr>
            <a:r>
              <a:t>Стиль, типы, лучшие практики</a:t>
            </a:r>
          </a:p>
          <a:p>
            <a:pPr marL="1119187" indent="-1119187" defTabSz="772239">
              <a:spcBef>
                <a:spcPts val="5500"/>
              </a:spcBef>
              <a:buSzPct val="100000"/>
              <a:buAutoNum type="arabicPeriod" startAt="1"/>
              <a:defRPr sz="5640">
                <a:latin typeface="Consolas for Powerline"/>
                <a:ea typeface="Consolas for Powerline"/>
                <a:cs typeface="Consolas for Powerline"/>
                <a:sym typeface="Consolas for Powerline"/>
              </a:defRPr>
            </a:pPr>
            <a:r>
              <a:t>Автоматическое ревью</a:t>
            </a:r>
          </a:p>
          <a:p>
            <a:pPr marL="1119187" indent="-1119187" defTabSz="772239">
              <a:spcBef>
                <a:spcPts val="5500"/>
              </a:spcBef>
              <a:buSzPct val="100000"/>
              <a:buAutoNum type="arabicPeriod" startAt="1"/>
              <a:defRPr sz="5640">
                <a:latin typeface="Consolas for Powerline"/>
                <a:ea typeface="Consolas for Powerline"/>
                <a:cs typeface="Consolas for Powerline"/>
                <a:sym typeface="Consolas for Powerline"/>
              </a:defRPr>
            </a:pPr>
            <a:r>
              <a:t>Ревью человеком</a:t>
            </a:r>
          </a:p>
          <a:p>
            <a:pPr marL="1119187" indent="-1119187" defTabSz="772239">
              <a:spcBef>
                <a:spcPts val="5500"/>
              </a:spcBef>
              <a:buSzPct val="100000"/>
              <a:buAutoNum type="arabicPeriod" startAt="1"/>
              <a:defRPr sz="5640">
                <a:latin typeface="Consolas for Powerline"/>
                <a:ea typeface="Consolas for Powerline"/>
                <a:cs typeface="Consolas for Powerline"/>
                <a:sym typeface="Consolas for Powerline"/>
              </a:defRPr>
            </a:pPr>
            <a:r>
              <a:t>Дизайн ревью</a:t>
            </a:r>
          </a:p>
          <a:p>
            <a:pPr marL="1119187" indent="-1119187" defTabSz="772239">
              <a:spcBef>
                <a:spcPts val="5500"/>
              </a:spcBef>
              <a:buSzPct val="100000"/>
              <a:buAutoNum type="arabicPeriod" startAt="1"/>
              <a:defRPr sz="5640">
                <a:latin typeface="Consolas for Powerline"/>
                <a:ea typeface="Consolas for Powerline"/>
                <a:cs typeface="Consolas for Powerline"/>
                <a:sym typeface="Consolas for Powerline"/>
              </a:defRPr>
            </a:pPr>
            <a:r>
              <a:t>Бизнес ревью</a:t>
            </a:r>
          </a:p>
        </p:txBody>
      </p:sp>
      <p:sp>
        <p:nvSpPr>
          <p:cNvPr id="248" name="Номер слайда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47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You-Other-side-of-the-wall.jpg" descr="You-Other-side-of-the-wall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525942" y="-141636"/>
            <a:ext cx="23332116" cy="1399927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Снимок экрана 2018-08-20 в 14.55.24.png" descr="Снимок экрана 2018-08-20 в 14.55.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6268" y="3715712"/>
            <a:ext cx="20591627" cy="62846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Хороший менеджер…"/>
          <p:cNvSpPr txBox="1"/>
          <p:nvPr>
            <p:ph type="title"/>
          </p:nvPr>
        </p:nvSpPr>
        <p:spPr>
          <a:xfrm>
            <a:off x="1361990" y="4536281"/>
            <a:ext cx="21660020" cy="4643438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Consolas for Powerline"/>
                <a:ea typeface="Consolas for Powerline"/>
                <a:cs typeface="Consolas for Powerline"/>
                <a:sym typeface="Consolas for Powerline"/>
              </a:defRPr>
            </a:pPr>
            <a:r>
              <a:t>Хороший менеджер </a:t>
            </a:r>
          </a:p>
          <a:p>
            <a:pPr>
              <a:defRPr>
                <a:latin typeface="Consolas for Powerline"/>
                <a:ea typeface="Consolas for Powerline"/>
                <a:cs typeface="Consolas for Powerline"/>
                <a:sym typeface="Consolas for Powerline"/>
              </a:defRPr>
            </a:pPr>
            <a:r>
              <a:t>создает необходимость</a:t>
            </a:r>
          </a:p>
        </p:txBody>
      </p:sp>
      <p:sp>
        <p:nvSpPr>
          <p:cNvPr id="255" name="Номер слайда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kv78.jpg" descr="gkv78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114" t="0" r="1114" b="0"/>
          <a:stretch>
            <a:fillRect/>
          </a:stretch>
        </p:blipFill>
        <p:spPr>
          <a:xfrm>
            <a:off x="-83543" y="-188407"/>
            <a:ext cx="24551112" cy="1409281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И у меня есть своя компания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onsolas for Powerline"/>
                <a:ea typeface="Consolas for Powerline"/>
                <a:cs typeface="Consolas for Powerline"/>
                <a:sym typeface="Consolas for Powerline"/>
              </a:defRPr>
            </a:lvl1pPr>
          </a:lstStyle>
          <a:p>
            <a:pPr/>
            <a:r>
              <a:t>И у меня есть своя компания</a:t>
            </a:r>
          </a:p>
        </p:txBody>
      </p:sp>
      <p:sp>
        <p:nvSpPr>
          <p:cNvPr id="158" name="Номер слайда"/>
          <p:cNvSpPr txBox="1"/>
          <p:nvPr>
            <p:ph type="sldNum" sz="quarter" idx="4294967295"/>
          </p:nvPr>
        </p:nvSpPr>
        <p:spPr>
          <a:xfrm>
            <a:off x="12031776" y="13073062"/>
            <a:ext cx="310923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41eGkSgOy+L._SL500_AC_SS350_.jpg" descr="41eGkSgOy+L._SL500_AC_SS350_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265346" y="1290630"/>
            <a:ext cx="11853334" cy="1185333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home1.png" descr="home1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7834" t="0" r="7834" b="0"/>
          <a:stretch>
            <a:fillRect/>
          </a:stretch>
        </p:blipFill>
        <p:spPr>
          <a:xfrm>
            <a:off x="-83543" y="-1867785"/>
            <a:ext cx="24551112" cy="1819556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Не понял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onsolas for Powerline"/>
                <a:ea typeface="Consolas for Powerline"/>
                <a:cs typeface="Consolas for Powerline"/>
                <a:sym typeface="Consolas for Powerline"/>
              </a:defRPr>
            </a:lvl1pPr>
          </a:lstStyle>
          <a:p>
            <a:pPr/>
            <a:r>
              <a:t>Не понял?</a:t>
            </a:r>
          </a:p>
        </p:txBody>
      </p:sp>
      <p:sp>
        <p:nvSpPr>
          <p:cNvPr id="264" name="Плохая документация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190625" indent="-1190625">
              <a:buSzPct val="100000"/>
              <a:buAutoNum type="arabicPeriod" startAt="1"/>
              <a:defRPr sz="6000">
                <a:latin typeface="Consolas for Powerline"/>
                <a:ea typeface="Consolas for Powerline"/>
                <a:cs typeface="Consolas for Powerline"/>
                <a:sym typeface="Consolas for Powerline"/>
              </a:defRPr>
            </a:pPr>
            <a:r>
              <a:t>Плохая документация</a:t>
            </a:r>
          </a:p>
          <a:p>
            <a:pPr marL="1190625" indent="-1190625">
              <a:buSzPct val="100000"/>
              <a:buAutoNum type="arabicPeriod" startAt="1"/>
              <a:defRPr sz="6000">
                <a:latin typeface="Consolas for Powerline"/>
                <a:ea typeface="Consolas for Powerline"/>
                <a:cs typeface="Consolas for Powerline"/>
                <a:sym typeface="Consolas for Powerline"/>
              </a:defRPr>
            </a:pPr>
            <a:r>
              <a:t>Завел баг</a:t>
            </a:r>
          </a:p>
          <a:p>
            <a:pPr marL="1190625" indent="-1190625">
              <a:buSzPct val="100000"/>
              <a:buAutoNum type="arabicPeriod" startAt="1"/>
              <a:defRPr sz="6000">
                <a:latin typeface="Consolas for Powerline"/>
                <a:ea typeface="Consolas for Powerline"/>
                <a:cs typeface="Consolas for Powerline"/>
                <a:sym typeface="Consolas for Powerline"/>
              </a:defRPr>
            </a:pPr>
            <a:r>
              <a:t>Документацию правят </a:t>
            </a:r>
          </a:p>
          <a:p>
            <a:pPr marL="1190625" indent="-1190625">
              <a:buSzPct val="100000"/>
              <a:buAutoNum type="arabicPeriod" startAt="1"/>
              <a:defRPr sz="6000">
                <a:latin typeface="Consolas for Powerline"/>
                <a:ea typeface="Consolas for Powerline"/>
                <a:cs typeface="Consolas for Powerline"/>
                <a:sym typeface="Consolas for Powerline"/>
              </a:defRPr>
            </a:pPr>
            <a:r>
              <a:t>Все счастливы</a:t>
            </a:r>
          </a:p>
        </p:txBody>
      </p:sp>
      <p:sp>
        <p:nvSpPr>
          <p:cNvPr id="265" name="Номер слайда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6" name="💰"/>
          <p:cNvSpPr txBox="1"/>
          <p:nvPr/>
        </p:nvSpPr>
        <p:spPr>
          <a:xfrm>
            <a:off x="14131411" y="7991223"/>
            <a:ext cx="1425576" cy="1806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000"/>
            </a:lvl1pPr>
          </a:lstStyle>
          <a:p>
            <a:pPr/>
            <a:r>
              <a:t>💰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6" grpId="2"/>
      <p:bldP build="p" bldLvl="5" animBg="1" rev="0" advAuto="0" spid="264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Unhelpful-teacher-1-e1468601023339.jpg" descr="Unhelpful-teacher-1-e1468601023339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9517" t="0" r="9517" b="0"/>
          <a:stretch>
            <a:fillRect/>
          </a:stretch>
        </p:blipFill>
        <p:spPr>
          <a:xfrm>
            <a:off x="-83543" y="-199177"/>
            <a:ext cx="24551112" cy="1485834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frontend-backend.png" descr="frontend-backen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2286000"/>
            <a:ext cx="18288000" cy="914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Forbidden_sign.png" descr="Forbidden_sig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20184" y="886184"/>
            <a:ext cx="11943632" cy="119436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1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1__hH7xOjymN-1iX1X0niOZQ.jpeg" descr="1__hH7xOjymN-1iX1X0niOZQ.jpe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563277" y="0"/>
            <a:ext cx="15257447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Forbidden_sign.png" descr="Forbidden_sig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20184" y="886184"/>
            <a:ext cx="11943632" cy="119436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4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15193734781884519.jpg" descr="15193734781884519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8448" t="0" r="8448" b="0"/>
          <a:stretch>
            <a:fillRect/>
          </a:stretch>
        </p:blipFill>
        <p:spPr>
          <a:xfrm>
            <a:off x="-83543" y="-2239765"/>
            <a:ext cx="24551112" cy="1819556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adanie-na-igralnyh-kostyah-2.jpg" descr="gadanie-na-igralnyh-kostyah-2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5473" t="0" r="5473" b="0"/>
          <a:stretch>
            <a:fillRect/>
          </a:stretch>
        </p:blipFill>
        <p:spPr>
          <a:xfrm>
            <a:off x="-83543" y="-2530835"/>
            <a:ext cx="24551112" cy="1819556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A-100-nodes-connected-E-R-graph.png" descr="A-100-nodes-connected-E-R-graph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287010" y="67790"/>
            <a:ext cx="21810133" cy="13580534"/>
          </a:xfrm>
          <a:prstGeom prst="rect">
            <a:avLst/>
          </a:prstGeom>
        </p:spPr>
      </p:pic>
      <p:sp>
        <p:nvSpPr>
          <p:cNvPr id="281" name="Номер слайда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Даем задачи - оплачиваем результат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31162">
              <a:defRPr sz="9968">
                <a:latin typeface="Consolas for Powerline"/>
                <a:ea typeface="Consolas for Powerline"/>
                <a:cs typeface="Consolas for Powerline"/>
                <a:sym typeface="Consolas for Powerline"/>
              </a:defRPr>
            </a:lvl1pPr>
          </a:lstStyle>
          <a:p>
            <a:pPr/>
            <a:r>
              <a:t>Даем задачи - оплачиваем результат</a:t>
            </a:r>
          </a:p>
        </p:txBody>
      </p:sp>
      <p:sp>
        <p:nvSpPr>
          <p:cNvPr id="284" name="Даем маленькую задачу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190625" indent="-1190625">
              <a:buSzPct val="100000"/>
              <a:buAutoNum type="arabicPeriod" startAt="1"/>
              <a:defRPr sz="6000">
                <a:latin typeface="Consolas for Powerline"/>
                <a:ea typeface="Consolas for Powerline"/>
                <a:cs typeface="Consolas for Powerline"/>
                <a:sym typeface="Consolas for Powerline"/>
              </a:defRPr>
            </a:pPr>
            <a:r>
              <a:t>Даем маленькую задачу</a:t>
            </a:r>
          </a:p>
          <a:p>
            <a:pPr marL="1190625" indent="-1190625">
              <a:buSzPct val="100000"/>
              <a:buAutoNum type="arabicPeriod" startAt="1"/>
              <a:defRPr sz="6000">
                <a:latin typeface="Consolas for Powerline"/>
                <a:ea typeface="Consolas for Powerline"/>
                <a:cs typeface="Consolas for Powerline"/>
                <a:sym typeface="Consolas for Powerline"/>
              </a:defRPr>
            </a:pPr>
            <a:r>
              <a:t>Смешиваем технологии и сферы</a:t>
            </a:r>
          </a:p>
          <a:p>
            <a:pPr marL="1190625" indent="-1190625">
              <a:buSzPct val="100000"/>
              <a:buAutoNum type="arabicPeriod" startAt="1"/>
              <a:defRPr sz="6000">
                <a:latin typeface="Consolas for Powerline"/>
                <a:ea typeface="Consolas for Powerline"/>
                <a:cs typeface="Consolas for Powerline"/>
                <a:sym typeface="Consolas for Powerline"/>
              </a:defRPr>
            </a:pPr>
            <a:r>
              <a:t>Контролируем качество</a:t>
            </a:r>
          </a:p>
          <a:p>
            <a:pPr marL="1190625" indent="-1190625">
              <a:buSzPct val="100000"/>
              <a:buAutoNum type="arabicPeriod" startAt="1"/>
              <a:defRPr sz="6000">
                <a:latin typeface="Consolas for Powerline"/>
                <a:ea typeface="Consolas for Powerline"/>
                <a:cs typeface="Consolas for Powerline"/>
                <a:sym typeface="Consolas for Powerline"/>
              </a:defRPr>
            </a:pPr>
            <a:r>
              <a:t>Контролируем качество!</a:t>
            </a:r>
          </a:p>
        </p:txBody>
      </p:sp>
      <p:sp>
        <p:nvSpPr>
          <p:cNvPr id="285" name="Номер слайда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8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bez-imeni-1-1-768x577.jpg" descr="bez-imeni-1-1-768x57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23739" y="44996"/>
            <a:ext cx="18136522" cy="136260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Принимаем решения"/>
          <p:cNvSpPr txBox="1"/>
          <p:nvPr>
            <p:ph type="title"/>
          </p:nvPr>
        </p:nvSpPr>
        <p:spPr>
          <a:xfrm>
            <a:off x="1361990" y="4536281"/>
            <a:ext cx="21660020" cy="4643438"/>
          </a:xfrm>
          <a:prstGeom prst="rect">
            <a:avLst/>
          </a:prstGeom>
        </p:spPr>
        <p:txBody>
          <a:bodyPr/>
          <a:lstStyle>
            <a:lvl1pPr>
              <a:defRPr>
                <a:latin typeface="Consolas for Powerline"/>
                <a:ea typeface="Consolas for Powerline"/>
                <a:cs typeface="Consolas for Powerline"/>
                <a:sym typeface="Consolas for Powerline"/>
              </a:defRPr>
            </a:lvl1pPr>
          </a:lstStyle>
          <a:p>
            <a:pPr/>
            <a:r>
              <a:t>Принимаем решения</a:t>
            </a:r>
          </a:p>
        </p:txBody>
      </p:sp>
      <p:sp>
        <p:nvSpPr>
          <p:cNvPr id="288" name="Номер слайда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Нужно привнести новое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31162">
              <a:defRPr sz="9968">
                <a:latin typeface="Consolas for Powerline"/>
                <a:ea typeface="Consolas for Powerline"/>
                <a:cs typeface="Consolas for Powerline"/>
                <a:sym typeface="Consolas for Powerline"/>
              </a:defRPr>
            </a:lvl1pPr>
          </a:lstStyle>
          <a:p>
            <a:pPr/>
            <a:r>
              <a:t>Нужно привнести новое?</a:t>
            </a:r>
          </a:p>
        </p:txBody>
      </p:sp>
      <p:sp>
        <p:nvSpPr>
          <p:cNvPr id="291" name="Завел задачу на исследование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190625" indent="-1190625">
              <a:buSzPct val="100000"/>
              <a:buAutoNum type="arabicPeriod" startAt="1"/>
              <a:defRPr sz="6000">
                <a:latin typeface="Consolas for Powerline"/>
                <a:ea typeface="Consolas for Powerline"/>
                <a:cs typeface="Consolas for Powerline"/>
                <a:sym typeface="Consolas for Powerline"/>
              </a:defRPr>
            </a:pPr>
            <a:r>
              <a:t>Завел задачу на исследование</a:t>
            </a:r>
          </a:p>
          <a:p>
            <a:pPr marL="1190625" indent="-1190625">
              <a:buSzPct val="100000"/>
              <a:buAutoNum type="arabicPeriod" startAt="1"/>
              <a:defRPr sz="6000">
                <a:latin typeface="Consolas for Powerline"/>
                <a:ea typeface="Consolas for Powerline"/>
                <a:cs typeface="Consolas for Powerline"/>
                <a:sym typeface="Consolas for Powerline"/>
              </a:defRPr>
            </a:pPr>
            <a:r>
              <a:t>Подумал - написал документ</a:t>
            </a:r>
          </a:p>
          <a:p>
            <a:pPr marL="1190625" indent="-1190625">
              <a:buSzPct val="100000"/>
              <a:buAutoNum type="arabicPeriod" startAt="1"/>
              <a:defRPr sz="6000">
                <a:latin typeface="Consolas for Powerline"/>
                <a:ea typeface="Consolas for Powerline"/>
                <a:cs typeface="Consolas for Powerline"/>
                <a:sym typeface="Consolas for Powerline"/>
              </a:defRPr>
            </a:pPr>
            <a:r>
              <a:t>Контролируем ход мысли</a:t>
            </a:r>
          </a:p>
          <a:p>
            <a:pPr marL="1190625" indent="-1190625">
              <a:buSzPct val="100000"/>
              <a:buAutoNum type="arabicPeriod" startAt="1"/>
              <a:defRPr sz="6000">
                <a:latin typeface="Consolas for Powerline"/>
                <a:ea typeface="Consolas for Powerline"/>
                <a:cs typeface="Consolas for Powerline"/>
                <a:sym typeface="Consolas for Powerline"/>
              </a:defRPr>
            </a:pPr>
            <a:r>
              <a:t>Возможно повторить</a:t>
            </a:r>
          </a:p>
        </p:txBody>
      </p:sp>
      <p:sp>
        <p:nvSpPr>
          <p:cNvPr id="292" name="Номер слайда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91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Architecture Decision Record"/>
          <p:cNvSpPr txBox="1"/>
          <p:nvPr>
            <p:ph type="title"/>
          </p:nvPr>
        </p:nvSpPr>
        <p:spPr>
          <a:xfrm>
            <a:off x="1361990" y="4536281"/>
            <a:ext cx="21660020" cy="4643438"/>
          </a:xfrm>
          <a:prstGeom prst="rect">
            <a:avLst/>
          </a:prstGeom>
        </p:spPr>
        <p:txBody>
          <a:bodyPr/>
          <a:lstStyle>
            <a:lvl1pPr>
              <a:defRPr>
                <a:latin typeface="Consolas for Powerline"/>
                <a:ea typeface="Consolas for Powerline"/>
                <a:cs typeface="Consolas for Powerline"/>
                <a:sym typeface="Consolas for Powerline"/>
              </a:defRPr>
            </a:lvl1pPr>
          </a:lstStyle>
          <a:p>
            <a:pPr/>
            <a:r>
              <a:t>Architecture Decision Record</a:t>
            </a:r>
          </a:p>
        </p:txBody>
      </p:sp>
      <p:sp>
        <p:nvSpPr>
          <p:cNvPr id="295" name="Номер слайда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Снимок экрана 2019-04-25 в 16.26.55.png" descr="Снимок экрана 2019-04-25 в 16.26.55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401" t="0" r="2401" b="0"/>
          <a:stretch>
            <a:fillRect/>
          </a:stretch>
        </p:blipFill>
        <p:spPr>
          <a:xfrm>
            <a:off x="76590" y="85364"/>
            <a:ext cx="24230819" cy="13545271"/>
          </a:xfrm>
          <a:prstGeom prst="rect">
            <a:avLst/>
          </a:prstGeom>
        </p:spPr>
      </p:pic>
      <p:sp>
        <p:nvSpPr>
          <p:cNvPr id="298" name="Номер слайда"/>
          <p:cNvSpPr txBox="1"/>
          <p:nvPr>
            <p:ph type="sldNum" sz="quarter" idx="4294967295"/>
          </p:nvPr>
        </p:nvSpPr>
        <p:spPr>
          <a:xfrm>
            <a:off x="12001398" y="11519296"/>
            <a:ext cx="374060" cy="37992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/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# Tables library…"/>
          <p:cNvSpPr txBox="1"/>
          <p:nvPr/>
        </p:nvSpPr>
        <p:spPr>
          <a:xfrm>
            <a:off x="7998742" y="309562"/>
            <a:ext cx="8386516" cy="1309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defRPr sz="6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# Tables library</a:t>
            </a:r>
            <a:endParaRPr b="0"/>
          </a:p>
          <a:p>
            <a:pPr algn="l" defTabSz="457200">
              <a:defRPr b="0" sz="600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457200">
              <a:defRPr b="0" sz="6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Author: @sobolevn</a:t>
            </a:r>
          </a:p>
          <a:p>
            <a:pPr algn="l" defTabSz="457200">
              <a:defRPr sz="6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/>
              <a:t>Issue: ...</a:t>
            </a:r>
            <a:endParaRPr b="0"/>
          </a:p>
          <a:p>
            <a:pPr algn="l" defTabSz="457200">
              <a:defRPr b="0" sz="6000">
                <a:solidFill>
                  <a:srgbClr val="BF8F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Date: </a:t>
            </a:r>
            <a:r>
              <a:t>24.04.2019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b="0" sz="600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457200">
              <a:defRPr sz="6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## Decision</a:t>
            </a:r>
            <a:endParaRPr b="0"/>
          </a:p>
          <a:p>
            <a:pPr algn="l" defTabSz="457200">
              <a:defRPr b="0" sz="600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457200">
              <a:defRPr sz="6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/>
              <a:t>We will use ...</a:t>
            </a:r>
            <a:endParaRPr b="0"/>
          </a:p>
          <a:p>
            <a:pPr algn="l" defTabSz="457200">
              <a:defRPr sz="6000">
                <a:latin typeface="Courier New"/>
                <a:ea typeface="Courier New"/>
                <a:cs typeface="Courier New"/>
                <a:sym typeface="Courier New"/>
              </a:defRPr>
            </a:pPr>
            <a:endParaRPr b="0"/>
          </a:p>
          <a:p>
            <a:pPr algn="l" defTabSz="457200">
              <a:defRPr b="0" sz="600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457200">
              <a:defRPr sz="6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## Reasoning</a:t>
            </a:r>
            <a:endParaRPr b="0"/>
          </a:p>
          <a:p>
            <a:pPr algn="l" defTabSz="457200">
              <a:defRPr b="0" sz="600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457200">
              <a:defRPr sz="6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/>
              <a:t>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1129-1280x1280.jpg" descr="1129-1280x1280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1675" r="0" b="0"/>
          <a:stretch>
            <a:fillRect/>
          </a:stretch>
        </p:blipFill>
        <p:spPr>
          <a:xfrm>
            <a:off x="5195588" y="-115439"/>
            <a:ext cx="13992850" cy="1607122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686881fe45bb7e28cf947c17b0c08fdc.jpg" descr="686881fe45bb7e28cf947c17b0c08fdc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7782" t="0" r="338" b="0"/>
          <a:stretch>
            <a:fillRect/>
          </a:stretch>
        </p:blipFill>
        <p:spPr>
          <a:xfrm>
            <a:off x="-83543" y="-36114"/>
            <a:ext cx="24551112" cy="1378822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Люди делятся за деньги своими знаниями"/>
          <p:cNvSpPr txBox="1"/>
          <p:nvPr>
            <p:ph type="title"/>
          </p:nvPr>
        </p:nvSpPr>
        <p:spPr>
          <a:xfrm>
            <a:off x="1361990" y="4536281"/>
            <a:ext cx="21660020" cy="4643438"/>
          </a:xfrm>
          <a:prstGeom prst="rect">
            <a:avLst/>
          </a:prstGeom>
        </p:spPr>
        <p:txBody>
          <a:bodyPr/>
          <a:lstStyle>
            <a:lvl1pPr>
              <a:defRPr>
                <a:latin typeface="Consolas for Powerline"/>
                <a:ea typeface="Consolas for Powerline"/>
                <a:cs typeface="Consolas for Powerline"/>
                <a:sym typeface="Consolas for Powerline"/>
              </a:defRPr>
            </a:lvl1pPr>
          </a:lstStyle>
          <a:p>
            <a:pPr/>
            <a:r>
              <a:t>Люди делятся за деньги своими знаниями</a:t>
            </a:r>
          </a:p>
        </p:txBody>
      </p:sp>
      <p:sp>
        <p:nvSpPr>
          <p:cNvPr id="307" name="Номер слайда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Приветствуем баги со стороны"/>
          <p:cNvSpPr txBox="1"/>
          <p:nvPr>
            <p:ph type="title"/>
          </p:nvPr>
        </p:nvSpPr>
        <p:spPr>
          <a:xfrm>
            <a:off x="1361990" y="4536281"/>
            <a:ext cx="21660020" cy="4643438"/>
          </a:xfrm>
          <a:prstGeom prst="rect">
            <a:avLst/>
          </a:prstGeom>
        </p:spPr>
        <p:txBody>
          <a:bodyPr/>
          <a:lstStyle>
            <a:lvl1pPr>
              <a:defRPr>
                <a:latin typeface="Consolas for Powerline"/>
                <a:ea typeface="Consolas for Powerline"/>
                <a:cs typeface="Consolas for Powerline"/>
                <a:sym typeface="Consolas for Powerline"/>
              </a:defRPr>
            </a:lvl1pPr>
          </a:lstStyle>
          <a:p>
            <a:pPr/>
            <a:r>
              <a:t>Приветствуем баги со стороны</a:t>
            </a:r>
          </a:p>
        </p:txBody>
      </p:sp>
      <p:sp>
        <p:nvSpPr>
          <p:cNvPr id="310" name="Номер слайда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maxresdefault.jpg" descr="maxresdefault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2051" t="0" r="12051" b="0"/>
          <a:stretch>
            <a:fillRect/>
          </a:stretch>
        </p:blipFill>
        <p:spPr>
          <a:xfrm>
            <a:off x="-83543" y="-115439"/>
            <a:ext cx="24551112" cy="1819556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Every saga has a beginning"/>
          <p:cNvSpPr txBox="1"/>
          <p:nvPr>
            <p:ph type="title"/>
          </p:nvPr>
        </p:nvSpPr>
        <p:spPr>
          <a:xfrm>
            <a:off x="1361990" y="4536281"/>
            <a:ext cx="21660020" cy="4643438"/>
          </a:xfrm>
          <a:prstGeom prst="rect">
            <a:avLst/>
          </a:prstGeom>
        </p:spPr>
        <p:txBody>
          <a:bodyPr/>
          <a:lstStyle>
            <a:lvl1pPr>
              <a:defRPr>
                <a:latin typeface="Consolas for Powerline"/>
                <a:ea typeface="Consolas for Powerline"/>
                <a:cs typeface="Consolas for Powerline"/>
                <a:sym typeface="Consolas for Powerline"/>
              </a:defRPr>
            </a:lvl1pPr>
          </a:lstStyle>
          <a:p>
            <a:pPr/>
            <a:r>
              <a:t>Every saga has a beginning</a:t>
            </a:r>
          </a:p>
        </p:txBody>
      </p:sp>
      <p:sp>
        <p:nvSpPr>
          <p:cNvPr id="163" name="Номер слайда"/>
          <p:cNvSpPr txBox="1"/>
          <p:nvPr>
            <p:ph type="sldNum" sz="quarter" idx="4294967295"/>
          </p:nvPr>
        </p:nvSpPr>
        <p:spPr>
          <a:xfrm>
            <a:off x="12031776" y="13073062"/>
            <a:ext cx="310923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big_1486620837_image.jpg" descr="big_1486620837_image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5278" t="26688" r="4722" b="0"/>
          <a:stretch>
            <a:fillRect/>
          </a:stretch>
        </p:blipFill>
        <p:spPr>
          <a:xfrm>
            <a:off x="-83543" y="-115439"/>
            <a:ext cx="24551112" cy="1401490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Люди делятся за деньги своими знаниями"/>
          <p:cNvSpPr txBox="1"/>
          <p:nvPr>
            <p:ph type="title"/>
          </p:nvPr>
        </p:nvSpPr>
        <p:spPr>
          <a:xfrm>
            <a:off x="1361990" y="4536281"/>
            <a:ext cx="21660020" cy="4643438"/>
          </a:xfrm>
          <a:prstGeom prst="rect">
            <a:avLst/>
          </a:prstGeom>
        </p:spPr>
        <p:txBody>
          <a:bodyPr/>
          <a:lstStyle>
            <a:lvl1pPr>
              <a:defRPr>
                <a:latin typeface="Consolas for Powerline"/>
                <a:ea typeface="Consolas for Powerline"/>
                <a:cs typeface="Consolas for Powerline"/>
                <a:sym typeface="Consolas for Powerline"/>
              </a:defRPr>
            </a:lvl1pPr>
          </a:lstStyle>
          <a:p>
            <a:pPr/>
            <a:r>
              <a:t>Люди делятся за деньги своими знаниями</a:t>
            </a:r>
          </a:p>
        </p:txBody>
      </p:sp>
      <p:sp>
        <p:nvSpPr>
          <p:cNvPr id="317" name="Номер слайда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Привлекаем крутых чуваков"/>
          <p:cNvSpPr txBox="1"/>
          <p:nvPr>
            <p:ph type="title"/>
          </p:nvPr>
        </p:nvSpPr>
        <p:spPr>
          <a:xfrm>
            <a:off x="1361990" y="4536281"/>
            <a:ext cx="21660020" cy="4643438"/>
          </a:xfrm>
          <a:prstGeom prst="rect">
            <a:avLst/>
          </a:prstGeom>
        </p:spPr>
        <p:txBody>
          <a:bodyPr/>
          <a:lstStyle>
            <a:lvl1pPr>
              <a:defRPr>
                <a:latin typeface="Consolas for Powerline"/>
                <a:ea typeface="Consolas for Powerline"/>
                <a:cs typeface="Consolas for Powerline"/>
                <a:sym typeface="Consolas for Powerline"/>
              </a:defRPr>
            </a:lvl1pPr>
          </a:lstStyle>
          <a:p>
            <a:pPr/>
            <a:r>
              <a:t>Привлекаем крутых чуваков</a:t>
            </a:r>
          </a:p>
        </p:txBody>
      </p:sp>
      <p:sp>
        <p:nvSpPr>
          <p:cNvPr id="320" name="Номер слайда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57fd379c4046dd36318b4da9-750-375.jpg" descr="57fd379c4046dd36318b4da9-750-375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6267" t="0" r="16267" b="0"/>
          <a:stretch>
            <a:fillRect/>
          </a:stretch>
        </p:blipFill>
        <p:spPr>
          <a:xfrm>
            <a:off x="-83543" y="-2436114"/>
            <a:ext cx="24551112" cy="1819556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Мы открыты знаниям. А вы?"/>
          <p:cNvSpPr txBox="1"/>
          <p:nvPr>
            <p:ph type="title"/>
          </p:nvPr>
        </p:nvSpPr>
        <p:spPr>
          <a:xfrm>
            <a:off x="1361990" y="4536281"/>
            <a:ext cx="21660020" cy="4643438"/>
          </a:xfrm>
          <a:prstGeom prst="rect">
            <a:avLst/>
          </a:prstGeom>
        </p:spPr>
        <p:txBody>
          <a:bodyPr/>
          <a:lstStyle>
            <a:lvl1pPr>
              <a:defRPr>
                <a:latin typeface="Consolas for Powerline"/>
                <a:ea typeface="Consolas for Powerline"/>
                <a:cs typeface="Consolas for Powerline"/>
                <a:sym typeface="Consolas for Powerline"/>
              </a:defRPr>
            </a:lvl1pPr>
          </a:lstStyle>
          <a:p>
            <a:pPr/>
            <a:r>
              <a:t>Мы открыты знаниям. А вы?</a:t>
            </a:r>
          </a:p>
        </p:txBody>
      </p:sp>
      <p:sp>
        <p:nvSpPr>
          <p:cNvPr id="325" name="Номер слайда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6" name="Вместо вывода - вопрос"/>
          <p:cNvSpPr txBox="1"/>
          <p:nvPr/>
        </p:nvSpPr>
        <p:spPr>
          <a:xfrm>
            <a:off x="7561525" y="1772242"/>
            <a:ext cx="9260949" cy="1093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defTabSz="427196">
              <a:defRPr b="0" sz="5824">
                <a:latin typeface="Consolas for Powerline"/>
                <a:ea typeface="Consolas for Powerline"/>
                <a:cs typeface="Consolas for Powerline"/>
                <a:sym typeface="Consolas for Powerline"/>
              </a:defRPr>
            </a:lvl1pPr>
          </a:lstStyle>
          <a:p>
            <a:pPr/>
            <a:r>
              <a:t>Вместо вывода - вопрос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Вы тоже можете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onsolas for Powerline"/>
                <a:ea typeface="Consolas for Powerline"/>
                <a:cs typeface="Consolas for Powerline"/>
                <a:sym typeface="Consolas for Powerline"/>
              </a:defRPr>
            </a:lvl1pPr>
          </a:lstStyle>
          <a:p>
            <a:pPr/>
            <a:r>
              <a:t>Вы тоже можете!</a:t>
            </a:r>
          </a:p>
        </p:txBody>
      </p:sp>
      <p:sp>
        <p:nvSpPr>
          <p:cNvPr id="329" name="Сделайте аудит, пусть нарепортят багов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62000" indent="-762000">
              <a:defRPr sz="6000">
                <a:latin typeface="Consolas for Powerline"/>
                <a:ea typeface="Consolas for Powerline"/>
                <a:cs typeface="Consolas for Powerline"/>
                <a:sym typeface="Consolas for Powerline"/>
              </a:defRPr>
            </a:pPr>
            <a:r>
              <a:t>Сделайте аудит, пусть нарепортят багов</a:t>
            </a:r>
          </a:p>
          <a:p>
            <a:pPr marL="762000" indent="-762000">
              <a:defRPr sz="6000">
                <a:latin typeface="Consolas for Powerline"/>
                <a:ea typeface="Consolas for Powerline"/>
                <a:cs typeface="Consolas for Powerline"/>
                <a:sym typeface="Consolas for Powerline"/>
              </a:defRPr>
            </a:pPr>
            <a:r>
              <a:t>Платите / поощряйте внутреннее ревью</a:t>
            </a:r>
          </a:p>
          <a:p>
            <a:pPr marL="762000" indent="-762000">
              <a:defRPr sz="6000">
                <a:latin typeface="Consolas for Powerline"/>
                <a:ea typeface="Consolas for Powerline"/>
                <a:cs typeface="Consolas for Powerline"/>
                <a:sym typeface="Consolas for Powerline"/>
              </a:defRPr>
            </a:pPr>
            <a:r>
              <a:t>Сводите неформальную коммуникацию к минимуму</a:t>
            </a:r>
          </a:p>
        </p:txBody>
      </p:sp>
      <p:sp>
        <p:nvSpPr>
          <p:cNvPr id="330" name="Номер слайда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29" grpId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itHub-Mark.png" descr="GitHub-Mark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9071074" y="1740941"/>
            <a:ext cx="6241853" cy="6241853"/>
          </a:xfrm>
          <a:prstGeom prst="rect">
            <a:avLst/>
          </a:prstGeom>
        </p:spPr>
      </p:pic>
      <p:sp>
        <p:nvSpPr>
          <p:cNvPr id="333" name="Вопросы?"/>
          <p:cNvSpPr txBox="1"/>
          <p:nvPr>
            <p:ph type="title"/>
          </p:nvPr>
        </p:nvSpPr>
        <p:spPr>
          <a:xfrm>
            <a:off x="6673453" y="8094669"/>
            <a:ext cx="11037095" cy="1500189"/>
          </a:xfrm>
          <a:prstGeom prst="rect">
            <a:avLst/>
          </a:prstGeom>
        </p:spPr>
        <p:txBody>
          <a:bodyPr/>
          <a:lstStyle>
            <a:lvl1pPr defTabSz="788669">
              <a:defRPr sz="10368">
                <a:latin typeface="Consolas for Powerline"/>
                <a:ea typeface="Consolas for Powerline"/>
                <a:cs typeface="Consolas for Powerline"/>
                <a:sym typeface="Consolas for Powerline"/>
              </a:defRPr>
            </a:lvl1pPr>
          </a:lstStyle>
          <a:p>
            <a:pPr/>
            <a:r>
              <a:t>Вопросы?</a:t>
            </a:r>
          </a:p>
        </p:txBody>
      </p:sp>
      <p:sp>
        <p:nvSpPr>
          <p:cNvPr id="334" name="github.com/sobolevn"/>
          <p:cNvSpPr txBox="1"/>
          <p:nvPr>
            <p:ph type="body" sz="quarter" idx="1"/>
          </p:nvPr>
        </p:nvSpPr>
        <p:spPr>
          <a:xfrm>
            <a:off x="6568371" y="10535129"/>
            <a:ext cx="11247258" cy="983813"/>
          </a:xfrm>
          <a:prstGeom prst="rect">
            <a:avLst/>
          </a:prstGeom>
        </p:spPr>
        <p:txBody>
          <a:bodyPr/>
          <a:lstStyle>
            <a:lvl1pPr>
              <a:defRPr sz="6000" u="sng">
                <a:latin typeface="Consolas for Powerline"/>
                <a:ea typeface="Consolas for Powerline"/>
                <a:cs typeface="Consolas for Powerline"/>
                <a:sym typeface="Consolas for Powerline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github.com/sobolevn</a:t>
            </a:r>
          </a:p>
        </p:txBody>
      </p:sp>
      <p:sp>
        <p:nvSpPr>
          <p:cNvPr id="335" name="sobolevn.me"/>
          <p:cNvSpPr txBox="1"/>
          <p:nvPr/>
        </p:nvSpPr>
        <p:spPr>
          <a:xfrm>
            <a:off x="6673453" y="11669252"/>
            <a:ext cx="11037095" cy="1192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>
            <a:normAutofit fontScale="100000" lnSpcReduction="0"/>
          </a:bodyPr>
          <a:lstStyle>
            <a:lvl1pPr>
              <a:defRPr b="0" sz="6000" u="sng">
                <a:latin typeface="Consolas for Powerline"/>
                <a:ea typeface="Consolas for Powerline"/>
                <a:cs typeface="Consolas for Powerline"/>
                <a:sym typeface="Consolas for Powerline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sobolevn.me</a:t>
            </a:r>
          </a:p>
        </p:txBody>
      </p:sp>
      <p:sp>
        <p:nvSpPr>
          <p:cNvPr id="336" name="Номер слайда"/>
          <p:cNvSpPr txBox="1"/>
          <p:nvPr>
            <p:ph type="sldNum" sz="quarter" idx="4294967295"/>
          </p:nvPr>
        </p:nvSpPr>
        <p:spPr>
          <a:xfrm>
            <a:off x="11970028" y="11465718"/>
            <a:ext cx="430550" cy="43735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2x-engineer.png" descr="2x-engineer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29453" y="3710489"/>
            <a:ext cx="23125093" cy="6295021"/>
          </a:xfrm>
          <a:prstGeom prst="rect">
            <a:avLst/>
          </a:prstGeom>
        </p:spPr>
      </p:pic>
      <p:sp>
        <p:nvSpPr>
          <p:cNvPr id="339" name="Номер слайда"/>
          <p:cNvSpPr txBox="1"/>
          <p:nvPr>
            <p:ph type="sldNum" sz="quarter" idx="4294967295"/>
          </p:nvPr>
        </p:nvSpPr>
        <p:spPr>
          <a:xfrm>
            <a:off x="12001398" y="11519296"/>
            <a:ext cx="374060" cy="37992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/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Без названия.png" descr="Без названия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510379" y="1176366"/>
            <a:ext cx="11363268" cy="1136326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dota-2-battle-pass-armor-sets-for-carry-support-and-solo.jpg" descr="dota-2-battle-pass-armor-sets-for-carry-support-and-solo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7809" t="11580" r="7809" b="0"/>
          <a:stretch>
            <a:fillRect/>
          </a:stretch>
        </p:blipFill>
        <p:spPr>
          <a:xfrm>
            <a:off x="-83543" y="-1110014"/>
            <a:ext cx="24551112" cy="1526992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Более насущные проблем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31162">
              <a:defRPr sz="9968">
                <a:latin typeface="Consolas for Powerline"/>
                <a:ea typeface="Consolas for Powerline"/>
                <a:cs typeface="Consolas for Powerline"/>
                <a:sym typeface="Consolas for Powerline"/>
              </a:defRPr>
            </a:lvl1pPr>
          </a:lstStyle>
          <a:p>
            <a:pPr/>
            <a:r>
              <a:t>Более насущные проблемы</a:t>
            </a:r>
          </a:p>
        </p:txBody>
      </p:sp>
      <p:sp>
        <p:nvSpPr>
          <p:cNvPr id="166" name="Продажи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62000" indent="-762000">
              <a:defRPr sz="6000">
                <a:latin typeface="Consolas for Powerline"/>
                <a:ea typeface="Consolas for Powerline"/>
                <a:cs typeface="Consolas for Powerline"/>
                <a:sym typeface="Consolas for Powerline"/>
              </a:defRPr>
            </a:pPr>
            <a:r>
              <a:t>Продажи</a:t>
            </a:r>
          </a:p>
          <a:p>
            <a:pPr marL="762000" indent="-762000">
              <a:defRPr sz="6000">
                <a:latin typeface="Consolas for Powerline"/>
                <a:ea typeface="Consolas for Powerline"/>
                <a:cs typeface="Consolas for Powerline"/>
                <a:sym typeface="Consolas for Powerline"/>
              </a:defRPr>
            </a:pPr>
            <a:r>
              <a:t>Кадры</a:t>
            </a:r>
          </a:p>
          <a:p>
            <a:pPr marL="762000" indent="-762000">
              <a:defRPr sz="6000">
                <a:latin typeface="Consolas for Powerline"/>
                <a:ea typeface="Consolas for Powerline"/>
                <a:cs typeface="Consolas for Powerline"/>
                <a:sym typeface="Consolas for Powerline"/>
              </a:defRPr>
            </a:pPr>
            <a:r>
              <a:t>Чего делать-то надо?</a:t>
            </a:r>
          </a:p>
        </p:txBody>
      </p:sp>
      <p:sp>
        <p:nvSpPr>
          <p:cNvPr id="167" name="Номер слайда"/>
          <p:cNvSpPr txBox="1"/>
          <p:nvPr>
            <p:ph type="sldNum" sz="quarter" idx="4294967295"/>
          </p:nvPr>
        </p:nvSpPr>
        <p:spPr>
          <a:xfrm>
            <a:off x="12031776" y="13073062"/>
            <a:ext cx="310923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66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86jaxf1aqz111.png" descr="86jaxf1aqz111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7905645" y="0"/>
            <a:ext cx="8572492" cy="1371598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og-openAI-cover.png" descr="og-openAI-cover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0116" t="0" r="10116" b="0"/>
          <a:stretch>
            <a:fillRect/>
          </a:stretch>
        </p:blipFill>
        <p:spPr>
          <a:xfrm>
            <a:off x="-83543" y="-384942"/>
            <a:ext cx="24551112" cy="1410699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youtube.com/watch?v=BZI_GdaFHW4"/>
          <p:cNvSpPr txBox="1"/>
          <p:nvPr>
            <p:ph type="title"/>
          </p:nvPr>
        </p:nvSpPr>
        <p:spPr>
          <a:xfrm>
            <a:off x="566386" y="4820445"/>
            <a:ext cx="23251228" cy="4643439"/>
          </a:xfrm>
          <a:prstGeom prst="rect">
            <a:avLst/>
          </a:prstGeom>
        </p:spPr>
        <p:txBody>
          <a:bodyPr/>
          <a:lstStyle>
            <a:lvl1pPr>
              <a:defRPr sz="10000" u="sng">
                <a:latin typeface="Consolas for Powerline"/>
                <a:ea typeface="Consolas for Powerline"/>
                <a:cs typeface="Consolas for Powerline"/>
                <a:sym typeface="Consolas for Powerline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youtube.com/watch?v=BZI_GdaFHW4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Новая такти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onsolas for Powerline"/>
                <a:ea typeface="Consolas for Powerline"/>
                <a:cs typeface="Consolas for Powerline"/>
                <a:sym typeface="Consolas for Powerline"/>
              </a:defRPr>
            </a:lvl1pPr>
          </a:lstStyle>
          <a:p>
            <a:pPr/>
            <a:r>
              <a:t>Новая тактика</a:t>
            </a:r>
          </a:p>
        </p:txBody>
      </p:sp>
      <p:sp>
        <p:nvSpPr>
          <p:cNvPr id="352" name="Нет разделения на роли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62000" indent="-762000">
              <a:defRPr sz="6000">
                <a:latin typeface="Consolas for Powerline"/>
                <a:ea typeface="Consolas for Powerline"/>
                <a:cs typeface="Consolas for Powerline"/>
                <a:sym typeface="Consolas for Powerline"/>
              </a:defRPr>
            </a:pPr>
            <a:r>
              <a:t>Нет разделения на роли</a:t>
            </a:r>
          </a:p>
          <a:p>
            <a:pPr marL="762000" indent="-762000">
              <a:defRPr sz="6000">
                <a:latin typeface="Consolas for Powerline"/>
                <a:ea typeface="Consolas for Powerline"/>
                <a:cs typeface="Consolas for Powerline"/>
                <a:sym typeface="Consolas for Powerline"/>
              </a:defRPr>
            </a:pPr>
            <a:r>
              <a:t>Справедливое распределение ресурсов</a:t>
            </a:r>
          </a:p>
          <a:p>
            <a:pPr marL="762000" indent="-762000">
              <a:defRPr sz="6000">
                <a:latin typeface="Consolas for Powerline"/>
                <a:ea typeface="Consolas for Powerline"/>
                <a:cs typeface="Consolas for Powerline"/>
                <a:sym typeface="Consolas for Powerline"/>
              </a:defRPr>
            </a:pPr>
            <a:r>
              <a:t>Абсолютный контроль</a:t>
            </a:r>
          </a:p>
        </p:txBody>
      </p:sp>
      <p:sp>
        <p:nvSpPr>
          <p:cNvPr id="353" name="Номер слайда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5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horrible-code-horrible-code-everywhere.jpg" descr="horrible-code-horrible-code-everywhere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193" t="0" r="2193" b="0"/>
          <a:stretch>
            <a:fillRect/>
          </a:stretch>
        </p:blipFill>
        <p:spPr>
          <a:xfrm>
            <a:off x="-103101" y="-265714"/>
            <a:ext cx="24590460" cy="1424762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train-over-cliff.jpg" descr="train-over-cliff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51" t="0" r="10249" b="0"/>
          <a:stretch>
            <a:fillRect/>
          </a:stretch>
        </p:blipFill>
        <p:spPr>
          <a:xfrm>
            <a:off x="-103101" y="-359706"/>
            <a:ext cx="24590460" cy="1443560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